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Anton"/>
      <p:regular r:id="rId69"/>
    </p:embeddedFont>
    <p:embeddedFont>
      <p:font typeface="DM Sans Medium"/>
      <p:regular r:id="rId70"/>
      <p:bold r:id="rId71"/>
      <p:italic r:id="rId72"/>
      <p:boldItalic r:id="rId73"/>
    </p:embeddedFont>
    <p:embeddedFont>
      <p:font typeface="Helvetica Neue"/>
      <p:regular r:id="rId74"/>
      <p:bold r:id="rId75"/>
      <p:italic r:id="rId76"/>
      <p:boldItalic r:id="rId77"/>
    </p:embeddedFont>
    <p:embeddedFont>
      <p:font typeface="Helvetica Neue Light"/>
      <p:regular r:id="rId78"/>
      <p:bold r:id="rId79"/>
      <p:italic r:id="rId80"/>
      <p:boldItalic r:id="rId81"/>
    </p:embeddedFont>
    <p:embeddedFont>
      <p:font typeface="DM Sans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DMSans-italic.fntdata"/><Relationship Id="rId83" Type="http://schemas.openxmlformats.org/officeDocument/2006/relationships/font" Target="fonts/DMSans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DMSans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Light-italic.fntdata"/><Relationship Id="rId82" Type="http://schemas.openxmlformats.org/officeDocument/2006/relationships/font" Target="fonts/DMSans-regular.fntdata"/><Relationship Id="rId81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DMSansMedium-boldItalic.fntdata"/><Relationship Id="rId72" Type="http://schemas.openxmlformats.org/officeDocument/2006/relationships/font" Target="fonts/DMSansMedium-italic.fntdata"/><Relationship Id="rId31" Type="http://schemas.openxmlformats.org/officeDocument/2006/relationships/slide" Target="slides/slide25.xml"/><Relationship Id="rId75" Type="http://schemas.openxmlformats.org/officeDocument/2006/relationships/font" Target="fonts/HelveticaNeue-bold.fntdata"/><Relationship Id="rId30" Type="http://schemas.openxmlformats.org/officeDocument/2006/relationships/slide" Target="slides/slide24.xml"/><Relationship Id="rId74" Type="http://schemas.openxmlformats.org/officeDocument/2006/relationships/font" Target="fonts/HelveticaNeue-regular.fntdata"/><Relationship Id="rId33" Type="http://schemas.openxmlformats.org/officeDocument/2006/relationships/slide" Target="slides/slide27.xml"/><Relationship Id="rId77" Type="http://schemas.openxmlformats.org/officeDocument/2006/relationships/font" Target="fonts/HelveticaNeue-bold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-italic.fntdata"/><Relationship Id="rId35" Type="http://schemas.openxmlformats.org/officeDocument/2006/relationships/slide" Target="slides/slide29.xml"/><Relationship Id="rId79" Type="http://schemas.openxmlformats.org/officeDocument/2006/relationships/font" Target="fonts/HelveticaNeueLight-bold.fntdata"/><Relationship Id="rId34" Type="http://schemas.openxmlformats.org/officeDocument/2006/relationships/slide" Target="slides/slide28.xml"/><Relationship Id="rId78" Type="http://schemas.openxmlformats.org/officeDocument/2006/relationships/font" Target="fonts/HelveticaNeueLight-regular.fntdata"/><Relationship Id="rId71" Type="http://schemas.openxmlformats.org/officeDocument/2006/relationships/font" Target="fonts/DMSansMedium-bold.fntdata"/><Relationship Id="rId70" Type="http://schemas.openxmlformats.org/officeDocument/2006/relationships/font" Target="fonts/DMSansMedium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Anton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e5079e5e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3e5079e5e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e5079e5e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3e5079e5e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e5079e5e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3e5079e5e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e5079e5e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3e5079e5e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e5079e5e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3e5079e5e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e5079e5e2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3e5079e5e2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e5079e5e2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3e5079e5e2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e5079e5e2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3e5079e5e2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e5079e5e2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3e5079e5e2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e5079e5e2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3e5079e5e2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e5079e5e2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3e5079e5e2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e5079e5e2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3e5079e5e2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e5079e5e2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3e5079e5e2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e5079e5e2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3e5079e5e2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e5079e5e2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3e5079e5e2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e5079e5e2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3e5079e5e2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e25f7d3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3e25f7d3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e25f7d3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3e25f7d3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e25f7d36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3e25f7d36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e25f7d36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3e25f7d36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e25f7d36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3e25f7d36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e25f7d36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3e25f7d36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e25f7d36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3e25f7d36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e25f7d36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3e25f7d36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e25f7d36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3e25f7d36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e25f7d36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3e25f7d36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e25f7d36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3e25f7d36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e25f7d36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13e25f7d36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Tutorial instalación DB BROWSER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e25f7d36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3e25f7d36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Tutorial instalación DB BROWSER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e25f7d36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3e25f7d36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43e7d772b1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43e7d772b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43e7d772b1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143e7d772b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6defbba1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6defbba1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43e7d772b1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43e7d772b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43e7d772b1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143e7d772b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3e7d772b1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143e7d772b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43e7d772b1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143e7d772b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693737ad4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693737ad4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Colocar en </a:t>
            </a:r>
            <a:r>
              <a:rPr lang="es" u="sng"/>
              <a:t>la clase previa a cada preentrega.</a:t>
            </a:r>
            <a:r>
              <a:rPr lang="es"/>
              <a:t> Ajustar según número de preentrega (primera, segunda, tercera, etc.)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693737ad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693737ad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43e7d772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43e7d772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43e7d772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43e7d772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e5079e5e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3e5079e5e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e5079e5e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3e5079e5e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7" name="Google Shape;47;p1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8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hyperlink" Target="https://docs.djangoproject.com/en/3.2/ref/templates/builtins/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5.png"/><Relationship Id="rId8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slide" Target="/ppt/slides/slide6.xml"/><Relationship Id="rId6" Type="http://schemas.openxmlformats.org/officeDocument/2006/relationships/slide" Target="/ppt/slides/slide26.xml"/><Relationship Id="rId7" Type="http://schemas.openxmlformats.org/officeDocument/2006/relationships/slide" Target="/ppt/slides/slide32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7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73.png"/><Relationship Id="rId5" Type="http://schemas.openxmlformats.org/officeDocument/2006/relationships/image" Target="../media/image6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7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sqlitebrowser.org/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7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Relationship Id="rId7" Type="http://schemas.openxmlformats.org/officeDocument/2006/relationships/image" Target="../media/image72.png"/><Relationship Id="rId8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Relationship Id="rId4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Relationship Id="rId5" Type="http://schemas.openxmlformats.org/officeDocument/2006/relationships/image" Target="../media/image81.png"/><Relationship Id="rId6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Relationship Id="rId4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9.png"/><Relationship Id="rId4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6.png"/><Relationship Id="rId4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3.png"/><Relationship Id="rId4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Relationship Id="rId4" Type="http://schemas.openxmlformats.org/officeDocument/2006/relationships/hyperlink" Target="https://docs.google.com/presentation/d/19ywNVbIf0--1DjPbw4zGzOPIR4stDYeFtokwBYBdczY/edit#slide=id.g14aa034a714_1_58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Relationship Id="rId4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6.png"/><Relationship Id="rId4" Type="http://schemas.openxmlformats.org/officeDocument/2006/relationships/hyperlink" Target="https://drive.google.com/file/d/14b3FhbALOteIQAYfS305ywiJIqAECKXY/view?resourcekey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8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" name="Google Shape;80;p28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28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a las plantillas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7" name="Google Shape;167;p3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68" name="Google Shape;168;p3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Google Shape;169;p3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0" name="Google Shape;1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75" y="1454375"/>
            <a:ext cx="5527875" cy="31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688" y="2538688"/>
            <a:ext cx="35814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38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177" name="Google Shape;177;p3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8" name="Google Shape;178;p38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3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38"/>
          <p:cNvSpPr txBox="1"/>
          <p:nvPr/>
        </p:nvSpPr>
        <p:spPr>
          <a:xfrm>
            <a:off x="473350" y="1626100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lograrían esto?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38"/>
          <p:cNvSpPr txBox="1"/>
          <p:nvPr/>
        </p:nvSpPr>
        <p:spPr>
          <a:xfrm>
            <a:off x="473350" y="4098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2" name="Google Shape;1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0" y="2463174"/>
            <a:ext cx="4355601" cy="13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/>
          <p:cNvSpPr/>
          <p:nvPr/>
        </p:nvSpPr>
        <p:spPr>
          <a:xfrm>
            <a:off x="473350" y="3450425"/>
            <a:ext cx="4230600" cy="332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Bucles y Condicionales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40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194" name="Google Shape;194;p40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" name="Google Shape;195;p40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4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473350" y="170985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Supongamos que quiero enviar una variable compleja a mi template, como por ejemplo una clase, una clase padre heredada, una tupla o una lista. ¿Se podrá? 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473350" y="4098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plantillas nos sorprenden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4" name="Google Shape;204;p4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05" name="Google Shape;205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" name="Google Shape;206;p4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777" y="1939135"/>
            <a:ext cx="6201886" cy="264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/>
          <p:cNvSpPr/>
          <p:nvPr/>
        </p:nvSpPr>
        <p:spPr>
          <a:xfrm>
            <a:off x="2423774" y="2512200"/>
            <a:ext cx="1597500" cy="280200"/>
          </a:xfrm>
          <a:prstGeom prst="rect">
            <a:avLst/>
          </a:prstGeom>
          <a:noFill/>
          <a:ln cap="flat" cmpd="sng" w="2857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1"/>
          <p:cNvSpPr/>
          <p:nvPr/>
        </p:nvSpPr>
        <p:spPr>
          <a:xfrm>
            <a:off x="6026273" y="2811420"/>
            <a:ext cx="1041000" cy="189300"/>
          </a:xfrm>
          <a:prstGeom prst="rect">
            <a:avLst/>
          </a:prstGeom>
          <a:noFill/>
          <a:ln cap="flat" cmpd="sng" w="2857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1"/>
          <p:cNvSpPr/>
          <p:nvPr/>
        </p:nvSpPr>
        <p:spPr>
          <a:xfrm>
            <a:off x="1931300" y="3206333"/>
            <a:ext cx="840000" cy="1191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1"/>
          <p:cNvSpPr txBox="1"/>
          <p:nvPr/>
        </p:nvSpPr>
        <p:spPr>
          <a:xfrm>
            <a:off x="473350" y="2974975"/>
            <a:ext cx="118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Claramente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igual 🤩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41"/>
          <p:cNvSpPr txBox="1"/>
          <p:nvPr/>
        </p:nvSpPr>
        <p:spPr>
          <a:xfrm>
            <a:off x="425250" y="1357625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Efectivamente, se puede y es muy sencillo, veamos un ejemplo con una lista: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plantillas nos sorprenden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8" name="Google Shape;218;p4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19" name="Google Shape;219;p4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0" name="Google Shape;220;p4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42"/>
          <p:cNvSpPr txBox="1"/>
          <p:nvPr/>
        </p:nvSpPr>
        <p:spPr>
          <a:xfrm>
            <a:off x="513050" y="2073775"/>
            <a:ext cx="30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Veamos cómo recorrer esa lista 👀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42"/>
          <p:cNvSpPr txBox="1"/>
          <p:nvPr/>
        </p:nvSpPr>
        <p:spPr>
          <a:xfrm>
            <a:off x="425250" y="135762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ejecutar código Python desde la plantilla gracias a Django, usando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{{}}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variables, o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{% %}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para bucles y condicionales.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236" y="2108325"/>
            <a:ext cx="3270163" cy="2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2"/>
          <p:cNvSpPr/>
          <p:nvPr/>
        </p:nvSpPr>
        <p:spPr>
          <a:xfrm>
            <a:off x="2848450" y="3562306"/>
            <a:ext cx="779700" cy="1002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2"/>
          <p:cNvSpPr/>
          <p:nvPr/>
        </p:nvSpPr>
        <p:spPr>
          <a:xfrm>
            <a:off x="2848450" y="4295153"/>
            <a:ext cx="779700" cy="1002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2"/>
          <p:cNvSpPr/>
          <p:nvPr/>
        </p:nvSpPr>
        <p:spPr>
          <a:xfrm>
            <a:off x="1702353" y="3941012"/>
            <a:ext cx="2114400" cy="1002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2"/>
          <p:cNvSpPr txBox="1"/>
          <p:nvPr/>
        </p:nvSpPr>
        <p:spPr>
          <a:xfrm>
            <a:off x="1473379" y="3411938"/>
            <a:ext cx="1340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Abre el for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p42"/>
          <p:cNvSpPr txBox="1"/>
          <p:nvPr/>
        </p:nvSpPr>
        <p:spPr>
          <a:xfrm>
            <a:off x="1508444" y="4176842"/>
            <a:ext cx="1340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Cierra el for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9" name="Google Shape;229;p42"/>
          <p:cNvSpPr txBox="1"/>
          <p:nvPr/>
        </p:nvSpPr>
        <p:spPr>
          <a:xfrm>
            <a:off x="712525" y="3804918"/>
            <a:ext cx="1340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Recorre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3016" y="2272777"/>
            <a:ext cx="1581134" cy="172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plantillas nos sorprenden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6" name="Google Shape;236;p4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37" name="Google Shape;237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8" name="Google Shape;238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43"/>
          <p:cNvSpPr txBox="1"/>
          <p:nvPr/>
        </p:nvSpPr>
        <p:spPr>
          <a:xfrm>
            <a:off x="1014800" y="3990750"/>
            <a:ext cx="4148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Más TAG: Built-in template tags and filters |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docs.djangoproject.com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" name="Google Shape;240;p43"/>
          <p:cNvSpPr txBox="1"/>
          <p:nvPr/>
        </p:nvSpPr>
        <p:spPr>
          <a:xfrm>
            <a:off x="425250" y="1357625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Ahora le agregaremos un condicional, si la nota es menor que 4 en rojo, en otro caso en azul: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1" name="Google Shape;241;p43"/>
          <p:cNvPicPr preferRelativeResize="0"/>
          <p:nvPr/>
        </p:nvPicPr>
        <p:blipFill rotWithShape="1">
          <a:blip r:embed="rId5">
            <a:alphaModFix/>
          </a:blip>
          <a:srcRect b="7149" l="0" r="0" t="0"/>
          <a:stretch/>
        </p:blipFill>
        <p:spPr>
          <a:xfrm>
            <a:off x="5464697" y="1750025"/>
            <a:ext cx="2513553" cy="28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6825" y="2225701"/>
            <a:ext cx="3696629" cy="1599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Cargadores de plantillas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Cargadores de plantilla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3" name="Google Shape;253;p4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54" name="Google Shape;254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5" name="Google Shape;255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45"/>
          <p:cNvSpPr txBox="1"/>
          <p:nvPr/>
        </p:nvSpPr>
        <p:spPr>
          <a:xfrm>
            <a:off x="505950" y="2274775"/>
            <a:ext cx="2504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tuvieras que cargar muchas plantillas, hacer esto sería horrible: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900" y="1900434"/>
            <a:ext cx="5500460" cy="261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/>
        </p:nvSpPr>
        <p:spPr>
          <a:xfrm>
            <a:off x="474750" y="809700"/>
            <a:ext cx="819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solucionar ésto, aparece el concepto de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Cargador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 el que podrás manejar de forma más ordenada las plantillas.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3" name="Google Shape;2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00" y="1944575"/>
            <a:ext cx="4514000" cy="25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Portfolio Parte II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" name="Google Shape;87;p29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18</a:t>
            </a: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Cargamos plantillas desde Django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47"/>
          <p:cNvSpPr txBox="1"/>
          <p:nvPr/>
        </p:nvSpPr>
        <p:spPr>
          <a:xfrm>
            <a:off x="476250" y="2389925"/>
            <a:ext cx="373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¿Cómo hacemos esto?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Guardamos todas las plantillas en la misma carpeta y se lo avisamos a Django, en nuestro caso la carpeta se llamaba plantillas.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47"/>
          <p:cNvSpPr txBox="1"/>
          <p:nvPr/>
        </p:nvSpPr>
        <p:spPr>
          <a:xfrm>
            <a:off x="4131550" y="2241475"/>
            <a:ext cx="4482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 en las vistas, importamos el cargador: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</a:t>
            </a: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from django.template import loader</a:t>
            </a:r>
            <a:endParaRPr b="1"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Cargamos la plantilla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pero sin el open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para eso abrimos el archivo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settings.py,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buscamos la lista TEMPLATES y en DIRS[] ponemos la ruta, en este caso: 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C:/Users/nico_/Desktop/PythonProtecto1/Proyecto1/Proyecto1/plantillas/</a:t>
            </a:r>
            <a:endParaRPr b="1"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Cargamos plantillas desde Django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48"/>
          <p:cNvSpPr txBox="1"/>
          <p:nvPr/>
        </p:nvSpPr>
        <p:spPr>
          <a:xfrm>
            <a:off x="473350" y="2241475"/>
            <a:ext cx="8141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Volvemos a la vista y llamamos a nuestra plantilla con: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loader.get_pemplate(‘plantilla1.html)</a:t>
            </a:r>
            <a:endParaRPr b="1"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Luego renderizamos: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render(contexto)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5.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El contexto debe dejar de serlo, ahora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 un diccionario.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entonces qué fue todo esto 👉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Cargamos plantillas desde Django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2" name="Google Shape;282;p4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83" name="Google Shape;283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4" name="Google Shape;284;p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" name="Google Shape;2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096" y="2466238"/>
            <a:ext cx="4605242" cy="210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019" y="2026028"/>
            <a:ext cx="5713058" cy="95618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/>
          <p:nvPr/>
        </p:nvSpPr>
        <p:spPr>
          <a:xfrm flipH="1" rot="10800000">
            <a:off x="1909711" y="2405564"/>
            <a:ext cx="691500" cy="2487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9"/>
          <p:cNvSpPr/>
          <p:nvPr/>
        </p:nvSpPr>
        <p:spPr>
          <a:xfrm rot="10800000">
            <a:off x="4084069" y="3937548"/>
            <a:ext cx="751200" cy="1926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9"/>
          <p:cNvSpPr/>
          <p:nvPr/>
        </p:nvSpPr>
        <p:spPr>
          <a:xfrm>
            <a:off x="1321125" y="4130145"/>
            <a:ext cx="949500" cy="2172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y </a:t>
            </a:r>
            <a:endParaRPr/>
          </a:p>
        </p:txBody>
      </p:sp>
      <p:sp>
        <p:nvSpPr>
          <p:cNvPr id="290" name="Google Shape;290;p49"/>
          <p:cNvSpPr/>
          <p:nvPr/>
        </p:nvSpPr>
        <p:spPr>
          <a:xfrm>
            <a:off x="5263165" y="3144027"/>
            <a:ext cx="2217000" cy="858000"/>
          </a:xfrm>
          <a:prstGeom prst="leftArrow">
            <a:avLst>
              <a:gd fmla="val 96643" name="adj1"/>
              <a:gd fmla="val 50000" name="adj2"/>
            </a:avLst>
          </a:prstGeom>
          <a:solidFill>
            <a:srgbClr val="EF89D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Quedó más compacto y simple que antes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p49"/>
          <p:cNvSpPr txBox="1"/>
          <p:nvPr/>
        </p:nvSpPr>
        <p:spPr>
          <a:xfrm>
            <a:off x="2421569" y="1365650"/>
            <a:ext cx="62367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687" y="1387319"/>
            <a:ext cx="4210234" cy="95618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9"/>
          <p:cNvSpPr/>
          <p:nvPr/>
        </p:nvSpPr>
        <p:spPr>
          <a:xfrm flipH="1" rot="10800000">
            <a:off x="2675371" y="1458721"/>
            <a:ext cx="1002600" cy="2469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6976" y="1473716"/>
            <a:ext cx="239089" cy="21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60019" y="2424923"/>
            <a:ext cx="239089" cy="21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3067" y="3953948"/>
            <a:ext cx="176539" cy="1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08037" y="4158517"/>
            <a:ext cx="176539" cy="1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3235" y="4158517"/>
            <a:ext cx="176539" cy="1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9"/>
          <p:cNvSpPr txBox="1"/>
          <p:nvPr/>
        </p:nvSpPr>
        <p:spPr>
          <a:xfrm>
            <a:off x="7551068" y="3349885"/>
            <a:ext cx="751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/>
              <a:t>😎</a:t>
            </a:r>
            <a:endParaRPr sz="13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5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05" name="Google Shape;305;p5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6" name="Google Shape;306;p5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5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Agregando cargadores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5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50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Modifica alguna de tus vistas para que funcione usando cargadores.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51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15" name="Google Shape;315;p5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6" name="Google Shape;316;p5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51"/>
          <p:cNvSpPr txBox="1"/>
          <p:nvPr/>
        </p:nvSpPr>
        <p:spPr>
          <a:xfrm>
            <a:off x="501450" y="1081750"/>
            <a:ext cx="816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Agregando cargadores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8" name="Google Shape;31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1"/>
          <p:cNvSpPr txBox="1"/>
          <p:nvPr/>
        </p:nvSpPr>
        <p:spPr>
          <a:xfrm>
            <a:off x="501450" y="2800013"/>
            <a:ext cx="4987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Modifica alguna de tus vistas para que funcione usando cargadores.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0" name="Google Shape;320;p5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" name="Google Shape;326;p5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MODELO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/>
        </p:nvSpPr>
        <p:spPr>
          <a:xfrm>
            <a:off x="473350" y="619525"/>
            <a:ext cx="607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sabemos de Django?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473350" y="2412875"/>
            <a:ext cx="4632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Hemos visto que Django se basa en 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patrón MTV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ya conocemos los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Templates (lo que se ve)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las View (la información que se pasa al template)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ahora nos falta saber qué es 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modelo.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8" name="Google Shape;3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00" y="1392992"/>
            <a:ext cx="2574125" cy="25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/>
        </p:nvSpPr>
        <p:spPr>
          <a:xfrm>
            <a:off x="473350" y="619525"/>
            <a:ext cx="607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el MODELO?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5"/>
          <p:cNvSpPr txBox="1"/>
          <p:nvPr/>
        </p:nvSpPr>
        <p:spPr>
          <a:xfrm>
            <a:off x="473350" y="2412875"/>
            <a:ext cx="4632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El modelo es la parte de nuestro proyecto que almacena, borra, modifica y manipula el caudal principal de los datos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apoyándose en alguna bb.dd. 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base de datos no debemos saber mucho gracias a Django 😉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nuestro caso usaremos la base de datos integrada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SQlite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que viene integrada y simplificada.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00" y="1392992"/>
            <a:ext cx="2574125" cy="25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/>
        </p:nvSpPr>
        <p:spPr>
          <a:xfrm>
            <a:off x="476250" y="2202300"/>
            <a:ext cx="819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vs Aplicación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0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30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17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8" name="Google Shape;98;p30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30"/>
          <p:cNvSpPr txBox="1"/>
          <p:nvPr/>
        </p:nvSpPr>
        <p:spPr>
          <a:xfrm>
            <a:off x="132012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Django Portfolio Parte 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30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18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1" name="Google Shape;101;p30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30"/>
          <p:cNvSpPr txBox="1"/>
          <p:nvPr/>
        </p:nvSpPr>
        <p:spPr>
          <a:xfrm>
            <a:off x="3592650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Django Portfolio Parte II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30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19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4" name="Google Shape;104;p30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30"/>
          <p:cNvSpPr txBox="1"/>
          <p:nvPr/>
        </p:nvSpPr>
        <p:spPr>
          <a:xfrm>
            <a:off x="5865175" y="18175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Playground Intermedio Parte 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6" name="Google Shape;106;p30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30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30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30"/>
          <p:cNvSpPr txBox="1"/>
          <p:nvPr/>
        </p:nvSpPr>
        <p:spPr>
          <a:xfrm>
            <a:off x="1395275" y="2972363"/>
            <a:ext cx="16461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Django 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Plantillas Django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30"/>
          <p:cNvSpPr txBox="1"/>
          <p:nvPr/>
        </p:nvSpPr>
        <p:spPr>
          <a:xfrm>
            <a:off x="5955750" y="2972375"/>
            <a:ext cx="17784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Profundizando en MVT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Visitas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URLs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30"/>
          <p:cNvSpPr txBox="1"/>
          <p:nvPr/>
        </p:nvSpPr>
        <p:spPr>
          <a:xfrm>
            <a:off x="3675526" y="2896175"/>
            <a:ext cx="17784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Mejoras en las plantillas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6"/>
              </a:rPr>
              <a:t>Modelo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7"/>
              </a:rPr>
              <a:t>¿Cómo crear una app?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57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356" name="Google Shape;356;p57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7" name="Google Shape;357;p57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57"/>
          <p:cNvSpPr txBox="1"/>
          <p:nvPr/>
        </p:nvSpPr>
        <p:spPr>
          <a:xfrm>
            <a:off x="457350" y="1820575"/>
            <a:ext cx="8210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Ya sabemos realizar un proyecto de Django, pero Django hace una distinción entre proyecto y aplicación. </a:t>
            </a:r>
            <a:r>
              <a:rPr lang="es" sz="25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Puntualmente, un proyecto es todo, dentro del proyecto habrá varias aplicaciones, donde cada aplicación tendrá su función.</a:t>
            </a:r>
            <a:endParaRPr sz="25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vs Aplicación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58"/>
          <p:cNvSpPr txBox="1"/>
          <p:nvPr/>
        </p:nvSpPr>
        <p:spPr>
          <a:xfrm>
            <a:off x="473350" y="1492525"/>
            <a:ext cx="803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fundamental tratar de crear aplicaciones dentro del proyecto para que el programa sea entendible y fácilmente manipulable.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6" name="Google Shape;366;p58"/>
          <p:cNvPicPr preferRelativeResize="0"/>
          <p:nvPr/>
        </p:nvPicPr>
        <p:blipFill rotWithShape="1">
          <a:blip r:embed="rId3">
            <a:alphaModFix/>
          </a:blip>
          <a:srcRect b="27551" l="0" r="1506" t="0"/>
          <a:stretch/>
        </p:blipFill>
        <p:spPr>
          <a:xfrm>
            <a:off x="1053638" y="2471425"/>
            <a:ext cx="6871624" cy="21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una aplicación?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una aplicación?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60"/>
          <p:cNvSpPr txBox="1"/>
          <p:nvPr/>
        </p:nvSpPr>
        <p:spPr>
          <a:xfrm>
            <a:off x="726175" y="1448750"/>
            <a:ext cx="7888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Crearemos la aplicación AppCoder 😎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Dentro de esa aplicación, tendremos a los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estudiantes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 los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Profesores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por ejemplo los </a:t>
            </a:r>
            <a:r>
              <a:rPr b="1"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Entregables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60"/>
          <p:cNvSpPr txBox="1"/>
          <p:nvPr/>
        </p:nvSpPr>
        <p:spPr>
          <a:xfrm>
            <a:off x="726175" y="291382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Estudiantes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(nombre, apellido, email)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Profesor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(nombre, apellido, email, profesión)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Entregable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(nombre, fechaDeEntrega,entregado)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Curso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(nombre, camada (“ o comisión”))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60"/>
          <p:cNvSpPr txBox="1"/>
          <p:nvPr/>
        </p:nvSpPr>
        <p:spPr>
          <a:xfrm>
            <a:off x="5491225" y="322552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 último es el MODELO de nuestra app, es la información que manejará nuestro proyecto por medio de nuestra APP.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una aplicación?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61"/>
          <p:cNvSpPr txBox="1"/>
          <p:nvPr/>
        </p:nvSpPr>
        <p:spPr>
          <a:xfrm>
            <a:off x="627900" y="2333650"/>
            <a:ext cx="7888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Empecemos con un proyecto nuevo  que se llamará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ProyectoCoder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ese proyecto tendrá una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AppCoder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dentro de esa app tendremos los modelos para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Estudiantes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Profesor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Entregable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Curso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👉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una aplicación?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62"/>
          <p:cNvSpPr txBox="1"/>
          <p:nvPr/>
        </p:nvSpPr>
        <p:spPr>
          <a:xfrm>
            <a:off x="3742400" y="3212400"/>
            <a:ext cx="4872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 proyecto: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django-admin startproject ProyectoCoder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Entramos al proyecto con cd ProyectoCoder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Creamos la app: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manage.py startapp AppCoder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2" name="Google Shape;392;p6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93" name="Google Shape;393;p6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4" name="Google Shape;394;p6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5" name="Google Shape;3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172" y="1400288"/>
            <a:ext cx="6111074" cy="17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950" y="3209013"/>
            <a:ext cx="2969737" cy="140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el modelo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2" name="Google Shape;402;p63"/>
          <p:cNvSpPr txBox="1"/>
          <p:nvPr/>
        </p:nvSpPr>
        <p:spPr>
          <a:xfrm>
            <a:off x="476250" y="1358425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Vamos 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models.py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que se encuentra en nuestra app,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 AppCoder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creamos la estructura de nuestros modelos, por medio de clases, empezaremos por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Curso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3" name="Google Shape;403;p6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04" name="Google Shape;404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5" name="Google Shape;405;p6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6" name="Google Shape;40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649" y="2610049"/>
            <a:ext cx="4226100" cy="19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el modelo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2" name="Google Shape;412;p64"/>
          <p:cNvSpPr txBox="1"/>
          <p:nvPr/>
        </p:nvSpPr>
        <p:spPr>
          <a:xfrm>
            <a:off x="476250" y="1663225"/>
            <a:ext cx="40590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Sigamos con las otras: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Ya tenemos la estructura de nuestra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app. Entonces debemos informar a Django.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Vamos 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settings,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INSTALLED_APPS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Agregamos nuestra APP.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3" name="Google Shape;413;p6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14" name="Google Shape;414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5" name="Google Shape;415;p6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6" name="Google Shape;41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088" y="1207234"/>
            <a:ext cx="2995925" cy="3343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el modelo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1437975" y="1870975"/>
            <a:ext cx="326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buen momento para ver si hemos realizado todo bien hasta ahora: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3" name="Google Shape;423;p6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24" name="Google Shape;424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5" name="Google Shape;425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6" name="Google Shape;426;p65"/>
          <p:cNvSpPr txBox="1"/>
          <p:nvPr/>
        </p:nvSpPr>
        <p:spPr>
          <a:xfrm>
            <a:off x="473350" y="1686325"/>
            <a:ext cx="807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/>
              <a:t>💡</a:t>
            </a:r>
            <a:endParaRPr sz="5100"/>
          </a:p>
        </p:txBody>
      </p:sp>
      <p:pic>
        <p:nvPicPr>
          <p:cNvPr id="427" name="Google Shape;42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375" y="1443848"/>
            <a:ext cx="3280875" cy="19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650" y="3634350"/>
            <a:ext cx="6231626" cy="5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5"/>
          <p:cNvSpPr txBox="1"/>
          <p:nvPr/>
        </p:nvSpPr>
        <p:spPr>
          <a:xfrm>
            <a:off x="1280350" y="2828413"/>
            <a:ext cx="3182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python manage.py check AppCoder</a:t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el modelo - BB.DD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616350" y="1515475"/>
            <a:ext cx="79113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Llegó la hora de transformar nuestros modelos en base de datos: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manage.py makemigrations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6" name="Google Shape;436;p6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37" name="Google Shape;437;p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8" name="Google Shape;438;p6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9" name="Google Shape;4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63" y="2896213"/>
            <a:ext cx="79914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4302" y="3161025"/>
            <a:ext cx="1311900" cy="13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7" name="Google Shape;1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73895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1"/>
          <p:cNvSpPr txBox="1"/>
          <p:nvPr/>
        </p:nvSpPr>
        <p:spPr>
          <a:xfrm>
            <a:off x="2690561" y="164525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un modelo.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9" name="Google Shape;1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52475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1"/>
          <p:cNvSpPr txBox="1"/>
          <p:nvPr/>
        </p:nvSpPr>
        <p:spPr>
          <a:xfrm>
            <a:off x="2690561" y="24007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tag de los templates.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1" name="Google Shape;1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2035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1"/>
          <p:cNvSpPr txBox="1"/>
          <p:nvPr/>
        </p:nvSpPr>
        <p:spPr>
          <a:xfrm>
            <a:off x="2690561" y="310585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nuestro portafolio.</a:t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3" name="Google Shape;123;p31"/>
          <p:cNvCxnSpPr>
            <a:stCxn id="117" idx="2"/>
            <a:endCxn id="119" idx="0"/>
          </p:cNvCxnSpPr>
          <p:nvPr/>
        </p:nvCxnSpPr>
        <p:spPr>
          <a:xfrm flipH="1" rot="-5400000">
            <a:off x="1976775" y="2230075"/>
            <a:ext cx="5889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31"/>
          <p:cNvCxnSpPr>
            <a:stCxn id="119" idx="2"/>
            <a:endCxn id="121" idx="0"/>
          </p:cNvCxnSpPr>
          <p:nvPr/>
        </p:nvCxnSpPr>
        <p:spPr>
          <a:xfrm flipH="1" rot="-5400000">
            <a:off x="2030025" y="2962325"/>
            <a:ext cx="4818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el modelo - BB.DD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67"/>
          <p:cNvSpPr txBox="1"/>
          <p:nvPr/>
        </p:nvSpPr>
        <p:spPr>
          <a:xfrm>
            <a:off x="616350" y="2670538"/>
            <a:ext cx="2019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¡Ya se ha creado la BB.DD!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7" name="Google Shape;447;p6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48" name="Google Shape;448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9" name="Google Shape;449;p6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0" name="Google Shape;45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800" y="1315775"/>
            <a:ext cx="4734151" cy="35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el modelo - BB.DD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68"/>
          <p:cNvSpPr txBox="1"/>
          <p:nvPr/>
        </p:nvSpPr>
        <p:spPr>
          <a:xfrm>
            <a:off x="544900" y="2010225"/>
            <a:ext cx="7998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Ya tenemos la BD, pero aún está vacía, debemos generar su estructura, para eso: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manage.py sqlmigrate AppCoder 0001 </a:t>
            </a:r>
            <a:endParaRPr b="1"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(Eso nos dará muchas líneas en código sql)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1"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manage.py migrate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(Con esto, esas líneas de sql impactan en nuestra base de datos)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DB Browser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DB Browser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7" name="Google Shape;467;p70"/>
          <p:cNvSpPr txBox="1"/>
          <p:nvPr/>
        </p:nvSpPr>
        <p:spPr>
          <a:xfrm>
            <a:off x="3205450" y="1358425"/>
            <a:ext cx="54090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Hasta ahora deberían confiar en nosotros, porque no tienen manera de saber si de verdad se creó la base de datos.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saberlo y verlo de una forma más tangible, instalaremos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DB Browser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nos permite acceder a la información de una base de datos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SQLite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8" name="Google Shape;468;p7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69" name="Google Shape;469;p7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0" name="Google Shape;470;p7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1" name="Google Shape;47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289550"/>
            <a:ext cx="2307593" cy="33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DB Browser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7" name="Google Shape;477;p71"/>
          <p:cNvSpPr txBox="1"/>
          <p:nvPr/>
        </p:nvSpPr>
        <p:spPr>
          <a:xfrm>
            <a:off x="3258750" y="2016750"/>
            <a:ext cx="5409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Instalarlo es muy sencillo, solo siguiente, siguiente, siguiente, etc.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Tutorial de instalación DB Browser: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DB Browser for SQLite |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sqlitebrowser.org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 abrimos y vemos nuestra base de datos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8" name="Google Shape;478;p7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79" name="Google Shape;479;p7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0" name="Google Shape;480;p71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1" name="Google Shape;48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50" y="1289550"/>
            <a:ext cx="2307593" cy="33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DB Browser - Instalación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7" name="Google Shape;487;p7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88" name="Google Shape;488;p7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9" name="Google Shape;489;p7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0" name="Google Shape;490;p72"/>
          <p:cNvPicPr preferRelativeResize="0"/>
          <p:nvPr/>
        </p:nvPicPr>
        <p:blipFill rotWithShape="1">
          <a:blip r:embed="rId4">
            <a:alphaModFix/>
          </a:blip>
          <a:srcRect b="0" l="0" r="0" t="65072"/>
          <a:stretch/>
        </p:blipFill>
        <p:spPr>
          <a:xfrm>
            <a:off x="1585293" y="4125101"/>
            <a:ext cx="1877512" cy="29899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1" name="Google Shape;49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09" y="1585450"/>
            <a:ext cx="2451201" cy="1061292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2" name="Google Shape;492;p72"/>
          <p:cNvPicPr preferRelativeResize="0"/>
          <p:nvPr/>
        </p:nvPicPr>
        <p:blipFill rotWithShape="1">
          <a:blip r:embed="rId6">
            <a:alphaModFix/>
          </a:blip>
          <a:srcRect b="1448" l="2016" r="2881" t="1951"/>
          <a:stretch/>
        </p:blipFill>
        <p:spPr>
          <a:xfrm>
            <a:off x="3623195" y="1995092"/>
            <a:ext cx="1713598" cy="1176066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8644" y="1953571"/>
            <a:ext cx="2319781" cy="1596353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p72"/>
          <p:cNvPicPr preferRelativeResize="0"/>
          <p:nvPr/>
        </p:nvPicPr>
        <p:blipFill rotWithShape="1">
          <a:blip r:embed="rId6">
            <a:alphaModFix/>
          </a:blip>
          <a:srcRect b="965" l="2377" r="2510" t="2443"/>
          <a:stretch/>
        </p:blipFill>
        <p:spPr>
          <a:xfrm>
            <a:off x="4268325" y="3265275"/>
            <a:ext cx="1713598" cy="1176066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5" name="Google Shape;495;p72"/>
          <p:cNvSpPr txBox="1"/>
          <p:nvPr/>
        </p:nvSpPr>
        <p:spPr>
          <a:xfrm>
            <a:off x="648925" y="1744324"/>
            <a:ext cx="5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chemeClr val="accent6"/>
                </a:highlight>
              </a:rPr>
              <a:t>1</a:t>
            </a:r>
            <a:endParaRPr b="1" sz="1800">
              <a:highlight>
                <a:schemeClr val="accent6"/>
              </a:highlight>
            </a:endParaRPr>
          </a:p>
        </p:txBody>
      </p:sp>
      <p:sp>
        <p:nvSpPr>
          <p:cNvPr id="496" name="Google Shape;496;p72"/>
          <p:cNvSpPr txBox="1"/>
          <p:nvPr/>
        </p:nvSpPr>
        <p:spPr>
          <a:xfrm>
            <a:off x="3159235" y="4045172"/>
            <a:ext cx="5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chemeClr val="accent6"/>
                </a:highlight>
              </a:rPr>
              <a:t>3</a:t>
            </a:r>
            <a:endParaRPr b="1" sz="1800">
              <a:highlight>
                <a:schemeClr val="accent6"/>
              </a:highlight>
            </a:endParaRPr>
          </a:p>
        </p:txBody>
      </p:sp>
      <p:sp>
        <p:nvSpPr>
          <p:cNvPr id="497" name="Google Shape;497;p72"/>
          <p:cNvSpPr txBox="1"/>
          <p:nvPr/>
        </p:nvSpPr>
        <p:spPr>
          <a:xfrm>
            <a:off x="4673431" y="2781184"/>
            <a:ext cx="5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chemeClr val="accent6"/>
                </a:highlight>
              </a:rPr>
              <a:t>4</a:t>
            </a:r>
            <a:endParaRPr b="1" i="1" sz="1800">
              <a:highlight>
                <a:srgbClr val="EEFF41"/>
              </a:highlight>
            </a:endParaRPr>
          </a:p>
        </p:txBody>
      </p:sp>
      <p:sp>
        <p:nvSpPr>
          <p:cNvPr id="498" name="Google Shape;498;p72"/>
          <p:cNvSpPr txBox="1"/>
          <p:nvPr/>
        </p:nvSpPr>
        <p:spPr>
          <a:xfrm>
            <a:off x="4682048" y="3898303"/>
            <a:ext cx="5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chemeClr val="accent6"/>
                </a:highlight>
              </a:rPr>
              <a:t>5</a:t>
            </a:r>
            <a:endParaRPr b="1" i="1" sz="1800">
              <a:highlight>
                <a:srgbClr val="EEFF41"/>
              </a:highlight>
            </a:endParaRPr>
          </a:p>
        </p:txBody>
      </p:sp>
      <p:sp>
        <p:nvSpPr>
          <p:cNvPr id="499" name="Google Shape;499;p72"/>
          <p:cNvSpPr txBox="1"/>
          <p:nvPr/>
        </p:nvSpPr>
        <p:spPr>
          <a:xfrm>
            <a:off x="5917231" y="2951059"/>
            <a:ext cx="5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chemeClr val="accent6"/>
                </a:highlight>
              </a:rPr>
              <a:t>6</a:t>
            </a:r>
            <a:endParaRPr b="1" i="1" sz="1800">
              <a:highlight>
                <a:srgbClr val="EEFF41"/>
              </a:highlight>
            </a:endParaRPr>
          </a:p>
        </p:txBody>
      </p:sp>
      <p:pic>
        <p:nvPicPr>
          <p:cNvPr id="500" name="Google Shape;500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9499" y="2874461"/>
            <a:ext cx="2263941" cy="1016203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1" name="Google Shape;501;p72"/>
          <p:cNvSpPr txBox="1"/>
          <p:nvPr/>
        </p:nvSpPr>
        <p:spPr>
          <a:xfrm>
            <a:off x="2725498" y="2866299"/>
            <a:ext cx="5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chemeClr val="accent6"/>
                </a:highlight>
              </a:rPr>
              <a:t>2</a:t>
            </a:r>
            <a:endParaRPr b="1" i="1" sz="1800">
              <a:highlight>
                <a:srgbClr val="EEFF41"/>
              </a:highlight>
            </a:endParaRPr>
          </a:p>
        </p:txBody>
      </p:sp>
      <p:cxnSp>
        <p:nvCxnSpPr>
          <p:cNvPr id="502" name="Google Shape;502;p72"/>
          <p:cNvCxnSpPr/>
          <p:nvPr/>
        </p:nvCxnSpPr>
        <p:spPr>
          <a:xfrm flipH="1" rot="10800000">
            <a:off x="3529279" y="3317256"/>
            <a:ext cx="218400" cy="6984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3"/>
          <p:cNvSpPr txBox="1"/>
          <p:nvPr/>
        </p:nvSpPr>
        <p:spPr>
          <a:xfrm>
            <a:off x="476250" y="2202300"/>
            <a:ext cx="819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Agregar información a mi BD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3" name="Google Shape;513;p74"/>
          <p:cNvSpPr txBox="1"/>
          <p:nvPr/>
        </p:nvSpPr>
        <p:spPr>
          <a:xfrm>
            <a:off x="473350" y="22062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Agregaremos info a nuestra BD desde consola y desde DB Browser. 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14" name="Google Shape;514;p7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15" name="Google Shape;515;p7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6" name="Google Shape;516;p7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709" y="2073325"/>
            <a:ext cx="2381050" cy="19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5"/>
          <p:cNvSpPr txBox="1"/>
          <p:nvPr/>
        </p:nvSpPr>
        <p:spPr>
          <a:xfrm>
            <a:off x="476250" y="2216125"/>
            <a:ext cx="56496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Agregaremos algún registro, por ejemplo agregaremos algún curso. </a:t>
            </a:r>
            <a:endParaRPr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Helvetica Neue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Vamos a la consola y escribimos </a:t>
            </a:r>
            <a:r>
              <a:rPr b="1" lang="es" sz="1350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manage.py shell</a:t>
            </a: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para pararnos en la consola.</a:t>
            </a:r>
            <a:endParaRPr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Luego vamos a importar el modelo, en este caso la clase Curso. </a:t>
            </a:r>
            <a:endParaRPr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DM Sans"/>
              <a:buChar char="○"/>
            </a:pPr>
            <a:r>
              <a:rPr b="1" lang="es" sz="1350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from AppCoder.models import Curso</a:t>
            </a:r>
            <a:endParaRPr b="1" i="0" sz="1350" u="none" cap="none" strike="noStrike">
              <a:solidFill>
                <a:srgbClr val="222222"/>
              </a:solidFill>
              <a:highlight>
                <a:srgbClr val="3CEFA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Pasamos a crear un Curso:</a:t>
            </a:r>
            <a:endParaRPr i="0" sz="135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  </a:t>
            </a:r>
            <a:r>
              <a:rPr b="1" lang="es" sz="1350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   curso = Curso(nombre="Python", camada=23800)</a:t>
            </a:r>
            <a:endParaRPr b="1" i="0" sz="1350" u="none" cap="none" strike="noStrike">
              <a:solidFill>
                <a:srgbClr val="222222"/>
              </a:solidFill>
              <a:highlight>
                <a:srgbClr val="3CEFA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Luego enviamos ese curso a la BD: </a:t>
            </a:r>
            <a:r>
              <a:rPr b="1" i="0" lang="es" sz="1350" u="none" cap="none" strike="noStrike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curso.save()</a:t>
            </a:r>
            <a:endParaRPr b="1" i="0" sz="1350" u="none" cap="none" strike="noStrike">
              <a:solidFill>
                <a:srgbClr val="222222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p75"/>
          <p:cNvSpPr txBox="1"/>
          <p:nvPr/>
        </p:nvSpPr>
        <p:spPr>
          <a:xfrm>
            <a:off x="476250" y="617425"/>
            <a:ext cx="6516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Agregar información a mi BB.DD</a:t>
            </a:r>
            <a:endParaRPr b="1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4" name="Google Shape;524;p75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525" name="Google Shape;525;p7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6" name="Google Shape;526;p75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6"/>
          <p:cNvSpPr txBox="1"/>
          <p:nvPr/>
        </p:nvSpPr>
        <p:spPr>
          <a:xfrm>
            <a:off x="480575" y="368200"/>
            <a:ext cx="6857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Agregar información a mi BD</a:t>
            </a:r>
            <a:endParaRPr b="1" sz="40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2" name="Google Shape;53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1046" y="2489546"/>
            <a:ext cx="2510925" cy="1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575" y="2507063"/>
            <a:ext cx="5146222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2275" y="3673388"/>
            <a:ext cx="405765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6"/>
          <p:cNvSpPr txBox="1"/>
          <p:nvPr/>
        </p:nvSpPr>
        <p:spPr>
          <a:xfrm>
            <a:off x="480575" y="1600200"/>
            <a:ext cx="8187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Ya probamos desde la consola que todo funciona, ahora miremos cómo quedaría una vista que guarda datos y luego los muestra en la web. Sería lo mismo, pero solo haciendo una vista, y modificando el archivo urls.py.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6" name="Google Shape;536;p76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537" name="Google Shape;537;p7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76" title="ícono de ejemplo en vivo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0" name="Google Shape;130;p3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2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2" name="Google Shape;132;p32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3" name="Google Shape;1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7"/>
          <p:cNvSpPr txBox="1"/>
          <p:nvPr/>
        </p:nvSpPr>
        <p:spPr>
          <a:xfrm>
            <a:off x="522050" y="318300"/>
            <a:ext cx="782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 manera de agregar información a mi BD</a:t>
            </a:r>
            <a:endParaRPr b="1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4" name="Google Shape;54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25" y="2029188"/>
            <a:ext cx="8043750" cy="180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77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546" name="Google Shape;546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77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8"/>
          <p:cNvSpPr txBox="1"/>
          <p:nvPr/>
        </p:nvSpPr>
        <p:spPr>
          <a:xfrm>
            <a:off x="437383" y="554650"/>
            <a:ext cx="782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</a:t>
            </a:r>
            <a:r>
              <a:rPr b="1" lang="es" sz="40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manera de agregar información a mi BD</a:t>
            </a:r>
            <a:endParaRPr b="1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78"/>
          <p:cNvSpPr txBox="1"/>
          <p:nvPr/>
        </p:nvSpPr>
        <p:spPr>
          <a:xfrm>
            <a:off x="437375" y="1827125"/>
            <a:ext cx="7823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Agreguemos ahora la camada del curso de JavaScript. De la siguiente manera: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4" name="Google Shape;55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425" y="2219525"/>
            <a:ext cx="7657151" cy="183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" name="Google Shape;555;p78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556" name="Google Shape;556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7" name="Google Shape;557;p78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9"/>
          <p:cNvSpPr txBox="1"/>
          <p:nvPr/>
        </p:nvSpPr>
        <p:spPr>
          <a:xfrm>
            <a:off x="476258" y="468325"/>
            <a:ext cx="782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 manera de agregar información a mi BD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3" name="Google Shape;563;p79"/>
          <p:cNvSpPr txBox="1"/>
          <p:nvPr/>
        </p:nvSpPr>
        <p:spPr>
          <a:xfrm>
            <a:off x="476250" y="1802875"/>
            <a:ext cx="882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Hacemos el mismo procedimiento pero ahora con el nro de la Camada: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4" name="Google Shape;56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57" y="2460900"/>
            <a:ext cx="8204084" cy="1780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79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566" name="Google Shape;566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7" name="Google Shape;567;p79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0"/>
          <p:cNvSpPr txBox="1"/>
          <p:nvPr/>
        </p:nvSpPr>
        <p:spPr>
          <a:xfrm>
            <a:off x="476250" y="1659750"/>
            <a:ext cx="882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Hacemos persistir los cambios ☺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3" name="Google Shape;57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901" y="2052150"/>
            <a:ext cx="5249101" cy="23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0"/>
          <p:cNvSpPr txBox="1"/>
          <p:nvPr/>
        </p:nvSpPr>
        <p:spPr>
          <a:xfrm>
            <a:off x="476250" y="341975"/>
            <a:ext cx="7655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 manera de agregar información a mi BD</a:t>
            </a:r>
            <a:endParaRPr/>
          </a:p>
        </p:txBody>
      </p:sp>
      <p:grpSp>
        <p:nvGrpSpPr>
          <p:cNvPr id="575" name="Google Shape;575;p80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576" name="Google Shape;576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7" name="Google Shape;577;p80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81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583" name="Google Shape;583;p8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4" name="Google Shape;584;p81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5" name="Google Shape;585;p81"/>
          <p:cNvSpPr txBox="1"/>
          <p:nvPr/>
        </p:nvSpPr>
        <p:spPr>
          <a:xfrm>
            <a:off x="1461300" y="1836688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#CoderAlert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6" name="Google Shape;586;p81"/>
          <p:cNvSpPr txBox="1"/>
          <p:nvPr/>
        </p:nvSpPr>
        <p:spPr>
          <a:xfrm>
            <a:off x="475500" y="2767775"/>
            <a:ext cx="819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Encontrarás en la </a:t>
            </a:r>
            <a:r>
              <a:rPr b="1"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Guía de Actividades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del curso una actividad para aplicar todo lo aprendido hoy sobre </a:t>
            </a:r>
            <a:r>
              <a:rPr lang="es" sz="2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DB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a tu Proyecto. ¡Será fundamental al momento de realizar tu primera pre entrega en clase Nº</a:t>
            </a:r>
            <a:r>
              <a:rPr lang="es" sz="2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21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2"/>
          <p:cNvSpPr txBox="1"/>
          <p:nvPr/>
        </p:nvSpPr>
        <p:spPr>
          <a:xfrm>
            <a:off x="540125" y="926475"/>
            <a:ext cx="70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 primer MVT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2" name="Google Shape;59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2"/>
          <p:cNvSpPr txBox="1"/>
          <p:nvPr/>
        </p:nvSpPr>
        <p:spPr>
          <a:xfrm>
            <a:off x="930550" y="4682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4" name="Google Shape;594;p82"/>
          <p:cNvSpPr/>
          <p:nvPr/>
        </p:nvSpPr>
        <p:spPr>
          <a:xfrm>
            <a:off x="580075" y="503075"/>
            <a:ext cx="2175300" cy="365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Nº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595" name="Google Shape;595;p82"/>
          <p:cNvGrpSpPr/>
          <p:nvPr/>
        </p:nvGrpSpPr>
        <p:grpSpPr>
          <a:xfrm>
            <a:off x="7964356" y="266054"/>
            <a:ext cx="702103" cy="660429"/>
            <a:chOff x="3137108" y="2467173"/>
            <a:chExt cx="738900" cy="738900"/>
          </a:xfrm>
        </p:grpSpPr>
        <p:sp>
          <p:nvSpPr>
            <p:cNvPr id="596" name="Google Shape;596;p8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7" name="Google Shape;597;p82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8" name="Google Shape;598;p82"/>
          <p:cNvSpPr txBox="1"/>
          <p:nvPr/>
        </p:nvSpPr>
        <p:spPr>
          <a:xfrm>
            <a:off x="533550" y="1679575"/>
            <a:ext cx="79116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una web que permite ver los datos de algunos de tus familiares, guardados en un BD.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Deberá tener un template, una vista y un modelo (como mínimo, pueden usar más)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clase del modelo, deberá guardar mínimo un número, una cadena y una fecha (puede guardar más cosas)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deberán crear como mínimo 3 familiares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familiares se deben ver desde la web.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3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sz="35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4" name="Google Shape;604;p83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605" name="Google Shape;605;p83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606" name="Google Shape;606;p83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4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12" name="Google Shape;612;p84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613" name="Google Shape;613;p84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614" name="Google Shape;614;p84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5" name="Google Shape;615;p8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84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7" name="Google Shape;617;p84"/>
          <p:cNvSpPr txBox="1"/>
          <p:nvPr/>
        </p:nvSpPr>
        <p:spPr>
          <a:xfrm>
            <a:off x="457350" y="1725800"/>
            <a:ext cx="3672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Agregar información a la BD desde consola y desde DB Browser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| Nicolás Pérez</a:t>
            </a:r>
            <a:endParaRPr sz="13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Mejoras en las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plantillas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7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88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9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3" name="Google Shape;643;p89"/>
          <p:cNvSpPr txBox="1"/>
          <p:nvPr/>
        </p:nvSpPr>
        <p:spPr>
          <a:xfrm>
            <a:off x="2109143" y="2502363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Aprendimos a usar Python en Html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Definimos y creamos nuestro primer Modelo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Diferenciamos entre proyecto y app.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/>
        </p:nvSpPr>
        <p:spPr>
          <a:xfrm>
            <a:off x="457725" y="9186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a las plantillas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34"/>
          <p:cNvSpPr txBox="1"/>
          <p:nvPr/>
        </p:nvSpPr>
        <p:spPr>
          <a:xfrm>
            <a:off x="457725" y="2592625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Desde una plantilla podemos hacer referencia a variables de nuestra vista. Para esto debemos darle esa variable al contexto, lo usaremos por primera vez.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Veámoslo con nuestra función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probandoTemplate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la clase anterior. El envío de variables al contexto se realizará desde diccionarios de python. 👉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5" name="Google Shape;1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282" y="1599294"/>
            <a:ext cx="1944900" cy="19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/>
        </p:nvSpPr>
        <p:spPr>
          <a:xfrm>
            <a:off x="457725" y="9186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a las plantillas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35"/>
          <p:cNvSpPr txBox="1"/>
          <p:nvPr/>
        </p:nvSpPr>
        <p:spPr>
          <a:xfrm>
            <a:off x="476250" y="2533225"/>
            <a:ext cx="3832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Por ejemplo, creamos las variables nom y ap, con ellas generamos un diccionario y se lo enviamos al contexto: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Luego en mi plantilla haremos referencia a lo enviado en el diccionario, usando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{{ xxx }}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2" name="Google Shape;1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227" y="2228900"/>
            <a:ext cx="4296149" cy="2040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54" name="Google Shape;154;p3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5" name="Google Shape;155;p35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/>
        </p:nvSpPr>
        <p:spPr>
          <a:xfrm>
            <a:off x="476250" y="628800"/>
            <a:ext cx="8191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¡A no preocuparse si no sabemos HTML, con lo que veamos, será más que suficiente!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1" name="Google Shape;1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973" y="3030000"/>
            <a:ext cx="2110200" cy="15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